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Times Neue Roman" panose="020B0604020202020204" charset="0"/>
      <p:regular r:id="rId17"/>
    </p:embeddedFont>
    <p:embeddedFont>
      <p:font typeface="Times Neue Roman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666388"/>
            <a:ext cx="18288000" cy="2685904"/>
            <a:chOff x="0" y="0"/>
            <a:chExt cx="6186311" cy="908565"/>
          </a:xfrm>
        </p:grpSpPr>
        <p:sp>
          <p:nvSpPr>
            <p:cNvPr id="3" name="Freeform 3"/>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73087" y="-834732"/>
            <a:ext cx="7672269" cy="597823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1173087" y="4144470"/>
            <a:ext cx="8048388" cy="6142530"/>
          </a:xfrm>
          <a:prstGeom prst="rect">
            <a:avLst/>
          </a:prstGeom>
        </p:spPr>
      </p:pic>
      <p:sp>
        <p:nvSpPr>
          <p:cNvPr id="6" name="TextBox 6"/>
          <p:cNvSpPr txBox="1"/>
          <p:nvPr/>
        </p:nvSpPr>
        <p:spPr>
          <a:xfrm>
            <a:off x="1028700" y="2659783"/>
            <a:ext cx="10592755" cy="3566160"/>
          </a:xfrm>
          <a:prstGeom prst="rect">
            <a:avLst/>
          </a:prstGeom>
        </p:spPr>
        <p:txBody>
          <a:bodyPr lIns="0" tIns="0" rIns="0" bIns="0" rtlCol="0" anchor="t">
            <a:spAutoFit/>
          </a:bodyPr>
          <a:lstStyle/>
          <a:p>
            <a:pPr>
              <a:lnSpc>
                <a:spcPts val="9360"/>
              </a:lnSpc>
            </a:pPr>
            <a:r>
              <a:rPr lang="en-US" sz="7800" spc="241">
                <a:solidFill>
                  <a:srgbClr val="2D4263"/>
                </a:solidFill>
                <a:latin typeface="Times Neue Roman Bold"/>
              </a:rPr>
              <a:t>CYBER GLOVES </a:t>
            </a:r>
          </a:p>
          <a:p>
            <a:pPr>
              <a:lnSpc>
                <a:spcPts val="9360"/>
              </a:lnSpc>
            </a:pPr>
            <a:r>
              <a:rPr lang="en-US" sz="7800" spc="241">
                <a:solidFill>
                  <a:srgbClr val="2D4263"/>
                </a:solidFill>
                <a:latin typeface="Times Neue Roman Bold"/>
              </a:rPr>
              <a:t>FOR </a:t>
            </a:r>
          </a:p>
          <a:p>
            <a:pPr>
              <a:lnSpc>
                <a:spcPts val="9360"/>
              </a:lnSpc>
            </a:pPr>
            <a:r>
              <a:rPr lang="en-US" sz="7800" spc="241">
                <a:solidFill>
                  <a:srgbClr val="2D4263"/>
                </a:solidFill>
                <a:latin typeface="Times Neue Roman Bold"/>
              </a:rPr>
              <a:t>DEAF-MUTISM </a:t>
            </a:r>
          </a:p>
        </p:txBody>
      </p:sp>
      <p:sp>
        <p:nvSpPr>
          <p:cNvPr id="7" name="TextBox 7"/>
          <p:cNvSpPr txBox="1"/>
          <p:nvPr/>
        </p:nvSpPr>
        <p:spPr>
          <a:xfrm>
            <a:off x="1123950" y="7948022"/>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Times Neue Roman Bold"/>
              </a:rPr>
              <a:t>STUDENT</a:t>
            </a:r>
          </a:p>
        </p:txBody>
      </p:sp>
      <p:sp>
        <p:nvSpPr>
          <p:cNvPr id="8" name="TextBox 8"/>
          <p:cNvSpPr txBox="1"/>
          <p:nvPr/>
        </p:nvSpPr>
        <p:spPr>
          <a:xfrm>
            <a:off x="1123950" y="8306162"/>
            <a:ext cx="2903533" cy="1663065"/>
          </a:xfrm>
          <a:prstGeom prst="rect">
            <a:avLst/>
          </a:prstGeom>
        </p:spPr>
        <p:txBody>
          <a:bodyPr lIns="0" tIns="0" rIns="0" bIns="0" rtlCol="0" anchor="t">
            <a:spAutoFit/>
          </a:bodyPr>
          <a:lstStyle/>
          <a:p>
            <a:pPr>
              <a:lnSpc>
                <a:spcPts val="3359"/>
              </a:lnSpc>
            </a:pPr>
            <a:r>
              <a:rPr lang="en-US" sz="2400">
                <a:solidFill>
                  <a:srgbClr val="191919"/>
                </a:solidFill>
                <a:latin typeface="Times Neue Roman"/>
              </a:rPr>
              <a:t>Saurabh Kumar</a:t>
            </a:r>
          </a:p>
          <a:p>
            <a:pPr>
              <a:lnSpc>
                <a:spcPts val="3359"/>
              </a:lnSpc>
            </a:pPr>
            <a:r>
              <a:rPr lang="en-US" sz="2400">
                <a:solidFill>
                  <a:srgbClr val="191919"/>
                </a:solidFill>
                <a:latin typeface="Times Neue Roman"/>
              </a:rPr>
              <a:t>Isha Bajaj</a:t>
            </a:r>
          </a:p>
          <a:p>
            <a:pPr>
              <a:lnSpc>
                <a:spcPts val="3359"/>
              </a:lnSpc>
            </a:pPr>
            <a:r>
              <a:rPr lang="en-US" sz="2400">
                <a:solidFill>
                  <a:srgbClr val="191919"/>
                </a:solidFill>
                <a:latin typeface="Times Neue Roman"/>
              </a:rPr>
              <a:t>Manan Vig</a:t>
            </a:r>
          </a:p>
          <a:p>
            <a:pPr>
              <a:lnSpc>
                <a:spcPts val="3359"/>
              </a:lnSpc>
            </a:pPr>
            <a:r>
              <a:rPr lang="en-US" sz="2400">
                <a:solidFill>
                  <a:srgbClr val="191919"/>
                </a:solidFill>
                <a:latin typeface="Times Neue Roman"/>
              </a:rPr>
              <a:t>Aparajita Jha</a:t>
            </a:r>
          </a:p>
        </p:txBody>
      </p:sp>
      <p:sp>
        <p:nvSpPr>
          <p:cNvPr id="9" name="TextBox 9"/>
          <p:cNvSpPr txBox="1"/>
          <p:nvPr/>
        </p:nvSpPr>
        <p:spPr>
          <a:xfrm>
            <a:off x="4845289" y="7948022"/>
            <a:ext cx="3813446" cy="405765"/>
          </a:xfrm>
          <a:prstGeom prst="rect">
            <a:avLst/>
          </a:prstGeom>
        </p:spPr>
        <p:txBody>
          <a:bodyPr lIns="0" tIns="0" rIns="0" bIns="0" rtlCol="0" anchor="t">
            <a:spAutoFit/>
          </a:bodyPr>
          <a:lstStyle/>
          <a:p>
            <a:pPr>
              <a:lnSpc>
                <a:spcPts val="3359"/>
              </a:lnSpc>
            </a:pPr>
            <a:r>
              <a:rPr lang="en-US" sz="2400">
                <a:solidFill>
                  <a:srgbClr val="2D4263"/>
                </a:solidFill>
                <a:latin typeface="Times Neue Roman Bold"/>
              </a:rPr>
              <a:t>MENTOR</a:t>
            </a:r>
          </a:p>
        </p:txBody>
      </p:sp>
      <p:sp>
        <p:nvSpPr>
          <p:cNvPr id="10" name="TextBox 10"/>
          <p:cNvSpPr txBox="1"/>
          <p:nvPr/>
        </p:nvSpPr>
        <p:spPr>
          <a:xfrm>
            <a:off x="4845289" y="8336642"/>
            <a:ext cx="2903533" cy="1243965"/>
          </a:xfrm>
          <a:prstGeom prst="rect">
            <a:avLst/>
          </a:prstGeom>
        </p:spPr>
        <p:txBody>
          <a:bodyPr lIns="0" tIns="0" rIns="0" bIns="0" rtlCol="0" anchor="t">
            <a:spAutoFit/>
          </a:bodyPr>
          <a:lstStyle/>
          <a:p>
            <a:pPr>
              <a:lnSpc>
                <a:spcPts val="3359"/>
              </a:lnSpc>
            </a:pPr>
            <a:r>
              <a:rPr lang="en-US" sz="2400">
                <a:solidFill>
                  <a:srgbClr val="191919"/>
                </a:solidFill>
                <a:latin typeface="Times Neue Roman"/>
              </a:rPr>
              <a:t>Dr. Jainy Sachdeva</a:t>
            </a:r>
          </a:p>
          <a:p>
            <a:pPr>
              <a:lnSpc>
                <a:spcPts val="3359"/>
              </a:lnSpc>
            </a:pPr>
            <a:r>
              <a:rPr lang="en-US" sz="2400">
                <a:solidFill>
                  <a:srgbClr val="191919"/>
                </a:solidFill>
                <a:latin typeface="Times Neue Roman"/>
              </a:rPr>
              <a:t>Associate Professor </a:t>
            </a:r>
          </a:p>
          <a:p>
            <a:pPr>
              <a:lnSpc>
                <a:spcPts val="3359"/>
              </a:lnSpc>
            </a:pPr>
            <a:r>
              <a:rPr lang="en-US" sz="2400">
                <a:solidFill>
                  <a:srgbClr val="191919"/>
                </a:solidFill>
                <a:latin typeface="Times Neue Roman"/>
              </a:rPr>
              <a:t>EIED </a:t>
            </a:r>
          </a:p>
        </p:txBody>
      </p:sp>
      <p:sp>
        <p:nvSpPr>
          <p:cNvPr id="11" name="TextBox 11"/>
          <p:cNvSpPr txBox="1"/>
          <p:nvPr/>
        </p:nvSpPr>
        <p:spPr>
          <a:xfrm>
            <a:off x="1123950" y="802005"/>
            <a:ext cx="3914548" cy="405765"/>
          </a:xfrm>
          <a:prstGeom prst="rect">
            <a:avLst/>
          </a:prstGeom>
        </p:spPr>
        <p:txBody>
          <a:bodyPr lIns="0" tIns="0" rIns="0" bIns="0" rtlCol="0" anchor="t">
            <a:spAutoFit/>
          </a:bodyPr>
          <a:lstStyle/>
          <a:p>
            <a:pPr>
              <a:lnSpc>
                <a:spcPts val="3359"/>
              </a:lnSpc>
            </a:pPr>
            <a:r>
              <a:rPr lang="en-US" sz="2400">
                <a:solidFill>
                  <a:srgbClr val="2D4263"/>
                </a:solidFill>
                <a:latin typeface="Times Neue Roman Bold"/>
              </a:rPr>
              <a:t>23rd May 2022, Friday</a:t>
            </a:r>
          </a:p>
        </p:txBody>
      </p:sp>
      <p:sp>
        <p:nvSpPr>
          <p:cNvPr id="12" name="TextBox 12"/>
          <p:cNvSpPr txBox="1"/>
          <p:nvPr/>
        </p:nvSpPr>
        <p:spPr>
          <a:xfrm>
            <a:off x="1123950" y="1289688"/>
            <a:ext cx="5246199" cy="405765"/>
          </a:xfrm>
          <a:prstGeom prst="rect">
            <a:avLst/>
          </a:prstGeom>
        </p:spPr>
        <p:txBody>
          <a:bodyPr lIns="0" tIns="0" rIns="0" bIns="0" rtlCol="0" anchor="t">
            <a:spAutoFit/>
          </a:bodyPr>
          <a:lstStyle/>
          <a:p>
            <a:pPr>
              <a:lnSpc>
                <a:spcPts val="3359"/>
              </a:lnSpc>
            </a:pPr>
            <a:r>
              <a:rPr lang="en-US" sz="2400">
                <a:solidFill>
                  <a:srgbClr val="191919"/>
                </a:solidFill>
                <a:latin typeface="Times Neue Roman Bold"/>
              </a:rPr>
              <a:t>EIED, Thapar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0" y="847771"/>
            <a:ext cx="11716705" cy="9327366"/>
          </a:xfrm>
          <a:prstGeom prst="rect">
            <a:avLst/>
          </a:prstGeom>
        </p:spPr>
      </p:pic>
      <p:sp>
        <p:nvSpPr>
          <p:cNvPr id="7" name="TextBox 7"/>
          <p:cNvSpPr txBox="1"/>
          <p:nvPr/>
        </p:nvSpPr>
        <p:spPr>
          <a:xfrm>
            <a:off x="1123950" y="242910"/>
            <a:ext cx="10592755" cy="390525"/>
          </a:xfrm>
          <a:prstGeom prst="rect">
            <a:avLst/>
          </a:prstGeom>
        </p:spPr>
        <p:txBody>
          <a:bodyPr lIns="0" tIns="0" rIns="0" bIns="0" rtlCol="0" anchor="t">
            <a:spAutoFit/>
          </a:bodyPr>
          <a:lstStyle/>
          <a:p>
            <a:pPr>
              <a:lnSpc>
                <a:spcPts val="3120"/>
              </a:lnSpc>
            </a:pPr>
            <a:r>
              <a:rPr lang="en-US" sz="2600" spc="80">
                <a:solidFill>
                  <a:srgbClr val="2D4263"/>
                </a:solidFill>
                <a:latin typeface="Times Neue Roman"/>
              </a:rPr>
              <a:t>Model Accuracy</a:t>
            </a:r>
          </a:p>
        </p:txBody>
      </p:sp>
      <p:sp>
        <p:nvSpPr>
          <p:cNvPr id="8" name="TextBox 8"/>
          <p:cNvSpPr txBox="1"/>
          <p:nvPr/>
        </p:nvSpPr>
        <p:spPr>
          <a:xfrm>
            <a:off x="154759" y="242910"/>
            <a:ext cx="693012" cy="390525"/>
          </a:xfrm>
          <a:prstGeom prst="rect">
            <a:avLst/>
          </a:prstGeom>
        </p:spPr>
        <p:txBody>
          <a:bodyPr lIns="0" tIns="0" rIns="0" bIns="0" rtlCol="0" anchor="t">
            <a:spAutoFit/>
          </a:bodyPr>
          <a:lstStyle/>
          <a:p>
            <a:pPr algn="ctr">
              <a:lnSpc>
                <a:spcPts val="3119"/>
              </a:lnSpc>
            </a:pPr>
            <a:r>
              <a:rPr lang="en-US" sz="2599" spc="80">
                <a:solidFill>
                  <a:srgbClr val="EEEEEE"/>
                </a:solidFill>
                <a:latin typeface="Times Neue Roman"/>
              </a:rPr>
              <a:t>VIII</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7</a:t>
            </a:r>
          </a:p>
        </p:txBody>
      </p:sp>
      <p:sp>
        <p:nvSpPr>
          <p:cNvPr id="10" name="TextBox 10"/>
          <p:cNvSpPr txBox="1"/>
          <p:nvPr/>
        </p:nvSpPr>
        <p:spPr>
          <a:xfrm>
            <a:off x="11260173" y="3974909"/>
            <a:ext cx="6824408" cy="2270507"/>
          </a:xfrm>
          <a:prstGeom prst="rect">
            <a:avLst/>
          </a:prstGeom>
        </p:spPr>
        <p:txBody>
          <a:bodyPr lIns="0" tIns="0" rIns="0" bIns="0" rtlCol="0" anchor="t">
            <a:spAutoFit/>
          </a:bodyPr>
          <a:lstStyle/>
          <a:p>
            <a:pPr algn="just">
              <a:lnSpc>
                <a:spcPts val="4528"/>
              </a:lnSpc>
            </a:pPr>
            <a:r>
              <a:rPr lang="en-US" sz="3234">
                <a:solidFill>
                  <a:srgbClr val="000000"/>
                </a:solidFill>
                <a:latin typeface="Times Neue Roman"/>
              </a:rPr>
              <a:t>The developed model has an accuracy of 74.34% after 31 Epochs.</a:t>
            </a:r>
          </a:p>
          <a:p>
            <a:pPr algn="just">
              <a:lnSpc>
                <a:spcPts val="4528"/>
              </a:lnSpc>
            </a:pPr>
            <a:r>
              <a:rPr lang="en-US" sz="3234">
                <a:solidFill>
                  <a:srgbClr val="000000"/>
                </a:solidFill>
                <a:latin typeface="Times Neue Roman"/>
              </a:rPr>
              <a:t>This will be further modified to obtain better result.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666388"/>
            <a:chOff x="0" y="0"/>
            <a:chExt cx="6186311" cy="2593322"/>
          </a:xfrm>
        </p:grpSpPr>
        <p:sp>
          <p:nvSpPr>
            <p:cNvPr id="3" name="Freeform 3"/>
            <p:cNvSpPr/>
            <p:nvPr/>
          </p:nvSpPr>
          <p:spPr>
            <a:xfrm>
              <a:off x="0" y="0"/>
              <a:ext cx="6186311" cy="2593322"/>
            </a:xfrm>
            <a:custGeom>
              <a:avLst/>
              <a:gdLst/>
              <a:ahLst/>
              <a:cxnLst/>
              <a:rect l="l" t="t" r="r" b="b"/>
              <a:pathLst>
                <a:path w="6186311" h="2593322">
                  <a:moveTo>
                    <a:pt x="0" y="0"/>
                  </a:moveTo>
                  <a:lnTo>
                    <a:pt x="6186311" y="0"/>
                  </a:lnTo>
                  <a:lnTo>
                    <a:pt x="6186311" y="2593322"/>
                  </a:lnTo>
                  <a:lnTo>
                    <a:pt x="0" y="2593322"/>
                  </a:lnTo>
                  <a:close/>
                </a:path>
              </a:pathLst>
            </a:custGeom>
            <a:solidFill>
              <a:srgbClr val="EEEEEE"/>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14630" y="1997423"/>
            <a:ext cx="6744670" cy="5668965"/>
          </a:xfrm>
          <a:prstGeom prst="rect">
            <a:avLst/>
          </a:prstGeom>
        </p:spPr>
      </p:pic>
      <p:sp>
        <p:nvSpPr>
          <p:cNvPr id="5" name="TextBox 5"/>
          <p:cNvSpPr txBox="1"/>
          <p:nvPr/>
        </p:nvSpPr>
        <p:spPr>
          <a:xfrm>
            <a:off x="1123950" y="3771900"/>
            <a:ext cx="10592755" cy="2743200"/>
          </a:xfrm>
          <a:prstGeom prst="rect">
            <a:avLst/>
          </a:prstGeom>
        </p:spPr>
        <p:txBody>
          <a:bodyPr lIns="0" tIns="0" rIns="0" bIns="0" rtlCol="0" anchor="t">
            <a:spAutoFit/>
          </a:bodyPr>
          <a:lstStyle/>
          <a:p>
            <a:pPr>
              <a:lnSpc>
                <a:spcPts val="10800"/>
              </a:lnSpc>
            </a:pPr>
            <a:r>
              <a:rPr lang="en-US" sz="9000" spc="279">
                <a:solidFill>
                  <a:srgbClr val="2D4263"/>
                </a:solidFill>
                <a:latin typeface="Times Neue Roman Bold"/>
              </a:rPr>
              <a:t>Thank you </a:t>
            </a:r>
          </a:p>
          <a:p>
            <a:pPr>
              <a:lnSpc>
                <a:spcPts val="10800"/>
              </a:lnSpc>
            </a:pPr>
            <a:r>
              <a:rPr lang="en-US" sz="9000" spc="279">
                <a:solidFill>
                  <a:srgbClr val="2D4263"/>
                </a:solidFill>
                <a:latin typeface="Times Neue Roman Bold"/>
              </a:rPr>
              <a:t>for listening</a:t>
            </a:r>
          </a:p>
        </p:txBody>
      </p:sp>
      <p:sp>
        <p:nvSpPr>
          <p:cNvPr id="6" name="TextBox 6"/>
          <p:cNvSpPr txBox="1"/>
          <p:nvPr/>
        </p:nvSpPr>
        <p:spPr>
          <a:xfrm>
            <a:off x="1123950" y="622935"/>
            <a:ext cx="2903533" cy="405765"/>
          </a:xfrm>
          <a:prstGeom prst="rect">
            <a:avLst/>
          </a:prstGeom>
        </p:spPr>
        <p:txBody>
          <a:bodyPr lIns="0" tIns="0" rIns="0" bIns="0" rtlCol="0" anchor="t">
            <a:spAutoFit/>
          </a:bodyPr>
          <a:lstStyle/>
          <a:p>
            <a:pPr>
              <a:lnSpc>
                <a:spcPts val="3359"/>
              </a:lnSpc>
            </a:pPr>
            <a:r>
              <a:rPr lang="en-US" sz="2400">
                <a:solidFill>
                  <a:srgbClr val="2D4263"/>
                </a:solidFill>
                <a:latin typeface="Times Neue Roman Bold"/>
              </a:rPr>
              <a:t>The 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33385"/>
            <a:ext cx="10592755" cy="466725"/>
          </a:xfrm>
          <a:prstGeom prst="rect">
            <a:avLst/>
          </a:prstGeom>
        </p:spPr>
        <p:txBody>
          <a:bodyPr lIns="0" tIns="0" rIns="0" bIns="0" rtlCol="0" anchor="t">
            <a:spAutoFit/>
          </a:bodyPr>
          <a:lstStyle/>
          <a:p>
            <a:pPr>
              <a:lnSpc>
                <a:spcPts val="3600"/>
              </a:lnSpc>
            </a:pPr>
            <a:r>
              <a:rPr lang="en-US" sz="3000" spc="93">
                <a:solidFill>
                  <a:srgbClr val="2D4263"/>
                </a:solidFill>
                <a:latin typeface="Times Neue Roman"/>
              </a:rPr>
              <a:t>Table of Contents</a:t>
            </a:r>
          </a:p>
        </p:txBody>
      </p:sp>
      <p:sp>
        <p:nvSpPr>
          <p:cNvPr id="7" name="TextBox 7"/>
          <p:cNvSpPr txBox="1"/>
          <p:nvPr/>
        </p:nvSpPr>
        <p:spPr>
          <a:xfrm>
            <a:off x="2368678" y="1362075"/>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Design Methodology </a:t>
            </a:r>
          </a:p>
        </p:txBody>
      </p:sp>
      <p:sp>
        <p:nvSpPr>
          <p:cNvPr id="8" name="TextBox 8"/>
          <p:cNvSpPr txBox="1"/>
          <p:nvPr/>
        </p:nvSpPr>
        <p:spPr>
          <a:xfrm>
            <a:off x="2368678" y="2646575"/>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Hardware Design</a:t>
            </a:r>
          </a:p>
        </p:txBody>
      </p:sp>
      <p:sp>
        <p:nvSpPr>
          <p:cNvPr id="9" name="TextBox 9"/>
          <p:cNvSpPr txBox="1"/>
          <p:nvPr/>
        </p:nvSpPr>
        <p:spPr>
          <a:xfrm>
            <a:off x="2368678" y="3931076"/>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Hardware Flex Sensor Simulation</a:t>
            </a:r>
          </a:p>
        </p:txBody>
      </p:sp>
      <p:sp>
        <p:nvSpPr>
          <p:cNvPr id="10" name="TextBox 10"/>
          <p:cNvSpPr txBox="1"/>
          <p:nvPr/>
        </p:nvSpPr>
        <p:spPr>
          <a:xfrm>
            <a:off x="2368678" y="5215576"/>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Hardware Module </a:t>
            </a:r>
          </a:p>
        </p:txBody>
      </p:sp>
      <p:sp>
        <p:nvSpPr>
          <p:cNvPr id="11" name="TextBox 11"/>
          <p:cNvSpPr txBox="1"/>
          <p:nvPr/>
        </p:nvSpPr>
        <p:spPr>
          <a:xfrm>
            <a:off x="1076325" y="1362075"/>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I</a:t>
            </a:r>
          </a:p>
        </p:txBody>
      </p:sp>
      <p:sp>
        <p:nvSpPr>
          <p:cNvPr id="12" name="TextBox 12"/>
          <p:cNvSpPr txBox="1"/>
          <p:nvPr/>
        </p:nvSpPr>
        <p:spPr>
          <a:xfrm>
            <a:off x="1076325" y="2646575"/>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II</a:t>
            </a:r>
          </a:p>
        </p:txBody>
      </p:sp>
      <p:sp>
        <p:nvSpPr>
          <p:cNvPr id="13" name="TextBox 13"/>
          <p:cNvSpPr txBox="1"/>
          <p:nvPr/>
        </p:nvSpPr>
        <p:spPr>
          <a:xfrm>
            <a:off x="1076325" y="3931076"/>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III</a:t>
            </a:r>
          </a:p>
        </p:txBody>
      </p:sp>
      <p:sp>
        <p:nvSpPr>
          <p:cNvPr id="14" name="TextBox 14"/>
          <p:cNvSpPr txBox="1"/>
          <p:nvPr/>
        </p:nvSpPr>
        <p:spPr>
          <a:xfrm>
            <a:off x="1076325" y="5215576"/>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IV</a:t>
            </a:r>
          </a:p>
        </p:txBody>
      </p:sp>
      <p:sp>
        <p:nvSpPr>
          <p:cNvPr id="15" name="TextBox 15"/>
          <p:cNvSpPr txBox="1"/>
          <p:nvPr/>
        </p:nvSpPr>
        <p:spPr>
          <a:xfrm>
            <a:off x="16118729" y="13620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3</a:t>
            </a:r>
          </a:p>
        </p:txBody>
      </p:sp>
      <p:sp>
        <p:nvSpPr>
          <p:cNvPr id="16" name="TextBox 16"/>
          <p:cNvSpPr txBox="1"/>
          <p:nvPr/>
        </p:nvSpPr>
        <p:spPr>
          <a:xfrm>
            <a:off x="16118729" y="26465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4</a:t>
            </a:r>
          </a:p>
        </p:txBody>
      </p:sp>
      <p:sp>
        <p:nvSpPr>
          <p:cNvPr id="17" name="TextBox 17"/>
          <p:cNvSpPr txBox="1"/>
          <p:nvPr/>
        </p:nvSpPr>
        <p:spPr>
          <a:xfrm>
            <a:off x="16118729" y="3931076"/>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5</a:t>
            </a:r>
          </a:p>
        </p:txBody>
      </p:sp>
      <p:sp>
        <p:nvSpPr>
          <p:cNvPr id="18" name="TextBox 18"/>
          <p:cNvSpPr txBox="1"/>
          <p:nvPr/>
        </p:nvSpPr>
        <p:spPr>
          <a:xfrm>
            <a:off x="16118729" y="5215576"/>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6</a:t>
            </a:r>
          </a:p>
        </p:txBody>
      </p:sp>
      <p:sp>
        <p:nvSpPr>
          <p:cNvPr id="19" name="TextBox 19"/>
          <p:cNvSpPr txBox="1"/>
          <p:nvPr/>
        </p:nvSpPr>
        <p:spPr>
          <a:xfrm>
            <a:off x="15708090" y="904875"/>
            <a:ext cx="1503585" cy="581025"/>
          </a:xfrm>
          <a:prstGeom prst="rect">
            <a:avLst/>
          </a:prstGeom>
        </p:spPr>
        <p:txBody>
          <a:bodyPr lIns="0" tIns="0" rIns="0" bIns="0" rtlCol="0" anchor="t">
            <a:spAutoFit/>
          </a:bodyPr>
          <a:lstStyle/>
          <a:p>
            <a:pPr algn="ctr">
              <a:lnSpc>
                <a:spcPts val="4800"/>
              </a:lnSpc>
            </a:pPr>
            <a:r>
              <a:rPr lang="en-US" sz="3000">
                <a:solidFill>
                  <a:srgbClr val="2D4263"/>
                </a:solidFill>
                <a:latin typeface="Times Neue Roman"/>
              </a:rPr>
              <a:t>Page</a:t>
            </a:r>
          </a:p>
        </p:txBody>
      </p:sp>
      <p:sp>
        <p:nvSpPr>
          <p:cNvPr id="20" name="TextBox 20"/>
          <p:cNvSpPr txBox="1"/>
          <p:nvPr/>
        </p:nvSpPr>
        <p:spPr>
          <a:xfrm>
            <a:off x="1123950" y="8399371"/>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VII</a:t>
            </a:r>
          </a:p>
        </p:txBody>
      </p:sp>
      <p:sp>
        <p:nvSpPr>
          <p:cNvPr id="21" name="TextBox 21"/>
          <p:cNvSpPr txBox="1"/>
          <p:nvPr/>
        </p:nvSpPr>
        <p:spPr>
          <a:xfrm>
            <a:off x="2416303" y="8399371"/>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Test Data</a:t>
            </a:r>
          </a:p>
        </p:txBody>
      </p:sp>
      <p:sp>
        <p:nvSpPr>
          <p:cNvPr id="22" name="TextBox 22"/>
          <p:cNvSpPr txBox="1"/>
          <p:nvPr/>
        </p:nvSpPr>
        <p:spPr>
          <a:xfrm>
            <a:off x="16166354" y="722590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8</a:t>
            </a:r>
          </a:p>
        </p:txBody>
      </p:sp>
      <p:sp>
        <p:nvSpPr>
          <p:cNvPr id="23" name="TextBox 23"/>
          <p:cNvSpPr txBox="1"/>
          <p:nvPr/>
        </p:nvSpPr>
        <p:spPr>
          <a:xfrm>
            <a:off x="16166354" y="8399371"/>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9</a:t>
            </a:r>
          </a:p>
        </p:txBody>
      </p:sp>
      <p:sp>
        <p:nvSpPr>
          <p:cNvPr id="24" name="TextBox 24"/>
          <p:cNvSpPr txBox="1"/>
          <p:nvPr/>
        </p:nvSpPr>
        <p:spPr>
          <a:xfrm>
            <a:off x="2416303" y="9389971"/>
            <a:ext cx="2993897" cy="558743"/>
          </a:xfrm>
          <a:prstGeom prst="rect">
            <a:avLst/>
          </a:prstGeom>
        </p:spPr>
        <p:txBody>
          <a:bodyPr wrap="square" lIns="0" tIns="0" rIns="0" bIns="0" rtlCol="0" anchor="t">
            <a:spAutoFit/>
          </a:bodyPr>
          <a:lstStyle/>
          <a:p>
            <a:pPr>
              <a:lnSpc>
                <a:spcPts val="4800"/>
              </a:lnSpc>
              <a:spcBef>
                <a:spcPct val="0"/>
              </a:spcBef>
            </a:pPr>
            <a:r>
              <a:rPr lang="en-US" sz="3000" dirty="0">
                <a:solidFill>
                  <a:srgbClr val="2D4263"/>
                </a:solidFill>
                <a:latin typeface="Times Neue Roman"/>
              </a:rPr>
              <a:t>Model Accuracy</a:t>
            </a:r>
          </a:p>
        </p:txBody>
      </p:sp>
      <p:sp>
        <p:nvSpPr>
          <p:cNvPr id="25" name="TextBox 25"/>
          <p:cNvSpPr txBox="1"/>
          <p:nvPr/>
        </p:nvSpPr>
        <p:spPr>
          <a:xfrm>
            <a:off x="1123950" y="7225905"/>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VI</a:t>
            </a:r>
          </a:p>
        </p:txBody>
      </p:sp>
      <p:sp>
        <p:nvSpPr>
          <p:cNvPr id="26" name="TextBox 26"/>
          <p:cNvSpPr txBox="1"/>
          <p:nvPr/>
        </p:nvSpPr>
        <p:spPr>
          <a:xfrm>
            <a:off x="1076325" y="9410700"/>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VIII</a:t>
            </a:r>
          </a:p>
        </p:txBody>
      </p:sp>
      <p:sp>
        <p:nvSpPr>
          <p:cNvPr id="27" name="TextBox 27"/>
          <p:cNvSpPr txBox="1"/>
          <p:nvPr/>
        </p:nvSpPr>
        <p:spPr>
          <a:xfrm>
            <a:off x="2416303" y="7225905"/>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Train Data</a:t>
            </a:r>
          </a:p>
        </p:txBody>
      </p:sp>
      <p:sp>
        <p:nvSpPr>
          <p:cNvPr id="28" name="TextBox 28"/>
          <p:cNvSpPr txBox="1"/>
          <p:nvPr/>
        </p:nvSpPr>
        <p:spPr>
          <a:xfrm>
            <a:off x="16166354" y="9389971"/>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10</a:t>
            </a:r>
          </a:p>
        </p:txBody>
      </p:sp>
      <p:sp>
        <p:nvSpPr>
          <p:cNvPr id="29" name="TextBox 29"/>
          <p:cNvSpPr txBox="1"/>
          <p:nvPr/>
        </p:nvSpPr>
        <p:spPr>
          <a:xfrm>
            <a:off x="1123950" y="6216255"/>
            <a:ext cx="682307" cy="581025"/>
          </a:xfrm>
          <a:prstGeom prst="rect">
            <a:avLst/>
          </a:prstGeom>
        </p:spPr>
        <p:txBody>
          <a:bodyPr lIns="0" tIns="0" rIns="0" bIns="0" rtlCol="0" anchor="t">
            <a:spAutoFit/>
          </a:bodyPr>
          <a:lstStyle/>
          <a:p>
            <a:pPr>
              <a:lnSpc>
                <a:spcPts val="4800"/>
              </a:lnSpc>
            </a:pPr>
            <a:r>
              <a:rPr lang="en-US" sz="3000">
                <a:solidFill>
                  <a:srgbClr val="C84B31"/>
                </a:solidFill>
                <a:latin typeface="Times Neue Roman"/>
              </a:rPr>
              <a:t>V</a:t>
            </a:r>
          </a:p>
        </p:txBody>
      </p:sp>
      <p:sp>
        <p:nvSpPr>
          <p:cNvPr id="30" name="TextBox 30"/>
          <p:cNvSpPr txBox="1"/>
          <p:nvPr/>
        </p:nvSpPr>
        <p:spPr>
          <a:xfrm>
            <a:off x="2368678" y="6216255"/>
            <a:ext cx="8481782" cy="581025"/>
          </a:xfrm>
          <a:prstGeom prst="rect">
            <a:avLst/>
          </a:prstGeom>
        </p:spPr>
        <p:txBody>
          <a:bodyPr lIns="0" tIns="0" rIns="0" bIns="0" rtlCol="0" anchor="t">
            <a:spAutoFit/>
          </a:bodyPr>
          <a:lstStyle/>
          <a:p>
            <a:pPr>
              <a:lnSpc>
                <a:spcPts val="4800"/>
              </a:lnSpc>
            </a:pPr>
            <a:r>
              <a:rPr lang="en-US" sz="3000">
                <a:solidFill>
                  <a:srgbClr val="2D4263"/>
                </a:solidFill>
                <a:latin typeface="Times Neue Roman"/>
              </a:rPr>
              <a:t>Software Simulation</a:t>
            </a:r>
          </a:p>
        </p:txBody>
      </p:sp>
      <p:sp>
        <p:nvSpPr>
          <p:cNvPr id="31" name="TextBox 31"/>
          <p:cNvSpPr txBox="1"/>
          <p:nvPr/>
        </p:nvSpPr>
        <p:spPr>
          <a:xfrm>
            <a:off x="16118729" y="623530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847771" y="847771"/>
            <a:ext cx="16247251" cy="9439229"/>
          </a:xfrm>
          <a:prstGeom prst="rect">
            <a:avLst/>
          </a:prstGeom>
        </p:spPr>
      </p:pic>
      <p:sp>
        <p:nvSpPr>
          <p:cNvPr id="7" name="TextBox 7"/>
          <p:cNvSpPr txBox="1"/>
          <p:nvPr/>
        </p:nvSpPr>
        <p:spPr>
          <a:xfrm>
            <a:off x="1028700" y="242910"/>
            <a:ext cx="10592755" cy="390525"/>
          </a:xfrm>
          <a:prstGeom prst="rect">
            <a:avLst/>
          </a:prstGeom>
        </p:spPr>
        <p:txBody>
          <a:bodyPr lIns="0" tIns="0" rIns="0" bIns="0" rtlCol="0" anchor="t">
            <a:spAutoFit/>
          </a:bodyPr>
          <a:lstStyle/>
          <a:p>
            <a:pPr>
              <a:lnSpc>
                <a:spcPts val="3120"/>
              </a:lnSpc>
            </a:pPr>
            <a:r>
              <a:rPr lang="en-US" sz="2600" spc="80">
                <a:solidFill>
                  <a:srgbClr val="2D4263"/>
                </a:solidFill>
                <a:latin typeface="Times Neue Roman"/>
              </a:rPr>
              <a:t>Design Methodology</a:t>
            </a:r>
          </a:p>
        </p:txBody>
      </p:sp>
      <p:sp>
        <p:nvSpPr>
          <p:cNvPr id="8" name="TextBox 8"/>
          <p:cNvSpPr txBox="1"/>
          <p:nvPr/>
        </p:nvSpPr>
        <p:spPr>
          <a:xfrm>
            <a:off x="154759" y="242910"/>
            <a:ext cx="538253" cy="390525"/>
          </a:xfrm>
          <a:prstGeom prst="rect">
            <a:avLst/>
          </a:prstGeom>
        </p:spPr>
        <p:txBody>
          <a:bodyPr lIns="0" tIns="0" rIns="0" bIns="0" rtlCol="0" anchor="t">
            <a:spAutoFit/>
          </a:bodyPr>
          <a:lstStyle/>
          <a:p>
            <a:pPr algn="ctr">
              <a:lnSpc>
                <a:spcPts val="3119"/>
              </a:lnSpc>
            </a:pPr>
            <a:r>
              <a:rPr lang="en-US" sz="2599" spc="80">
                <a:solidFill>
                  <a:srgbClr val="EEEEEE"/>
                </a:solidFill>
                <a:latin typeface="Times Neue Roman"/>
              </a:rPr>
              <a:t>I</a:t>
            </a:r>
          </a:p>
        </p:txBody>
      </p:sp>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l="423" t="3007" r="423"/>
          <a:stretch>
            <a:fillRect/>
          </a:stretch>
        </p:blipFill>
        <p:spPr>
          <a:xfrm>
            <a:off x="3462107" y="1028700"/>
            <a:ext cx="10598463" cy="7371870"/>
          </a:xfrm>
          <a:prstGeom prst="rect">
            <a:avLst/>
          </a:prstGeom>
        </p:spPr>
      </p:pic>
      <p:sp>
        <p:nvSpPr>
          <p:cNvPr id="7" name="TextBox 7"/>
          <p:cNvSpPr txBox="1"/>
          <p:nvPr/>
        </p:nvSpPr>
        <p:spPr>
          <a:xfrm>
            <a:off x="1028700" y="242910"/>
            <a:ext cx="10592755" cy="447675"/>
          </a:xfrm>
          <a:prstGeom prst="rect">
            <a:avLst/>
          </a:prstGeom>
        </p:spPr>
        <p:txBody>
          <a:bodyPr lIns="0" tIns="0" rIns="0" bIns="0" rtlCol="0" anchor="t">
            <a:spAutoFit/>
          </a:bodyPr>
          <a:lstStyle/>
          <a:p>
            <a:pPr>
              <a:lnSpc>
                <a:spcPts val="3599"/>
              </a:lnSpc>
            </a:pPr>
            <a:r>
              <a:rPr lang="en-US" sz="2999" spc="92">
                <a:solidFill>
                  <a:srgbClr val="2D4263"/>
                </a:solidFill>
                <a:latin typeface="Times Neue Roman"/>
              </a:rPr>
              <a:t>Hardware Design</a:t>
            </a:r>
          </a:p>
        </p:txBody>
      </p:sp>
      <p:sp>
        <p:nvSpPr>
          <p:cNvPr id="8" name="TextBox 8"/>
          <p:cNvSpPr txBox="1"/>
          <p:nvPr/>
        </p:nvSpPr>
        <p:spPr>
          <a:xfrm>
            <a:off x="154759" y="242910"/>
            <a:ext cx="538253" cy="390525"/>
          </a:xfrm>
          <a:prstGeom prst="rect">
            <a:avLst/>
          </a:prstGeom>
        </p:spPr>
        <p:txBody>
          <a:bodyPr lIns="0" tIns="0" rIns="0" bIns="0" rtlCol="0" anchor="t">
            <a:spAutoFit/>
          </a:bodyPr>
          <a:lstStyle/>
          <a:p>
            <a:pPr algn="ctr">
              <a:lnSpc>
                <a:spcPts val="3119"/>
              </a:lnSpc>
            </a:pPr>
            <a:r>
              <a:rPr lang="en-US" sz="2599" spc="80">
                <a:solidFill>
                  <a:srgbClr val="EEEEEE"/>
                </a:solidFill>
                <a:latin typeface="Times Neue Roman"/>
              </a:rPr>
              <a:t>II</a:t>
            </a:r>
          </a:p>
        </p:txBody>
      </p:sp>
      <p:sp>
        <p:nvSpPr>
          <p:cNvPr id="9" name="TextBox 9"/>
          <p:cNvSpPr txBox="1"/>
          <p:nvPr/>
        </p:nvSpPr>
        <p:spPr>
          <a:xfrm>
            <a:off x="16918147" y="9134475"/>
            <a:ext cx="682307" cy="608965"/>
          </a:xfrm>
          <a:prstGeom prst="rect">
            <a:avLst/>
          </a:prstGeom>
        </p:spPr>
        <p:txBody>
          <a:bodyPr lIns="0" tIns="0" rIns="0" bIns="0" rtlCol="0" anchor="t">
            <a:spAutoFit/>
          </a:bodyPr>
          <a:lstStyle/>
          <a:p>
            <a:pPr algn="r">
              <a:lnSpc>
                <a:spcPts val="5119"/>
              </a:lnSpc>
            </a:pPr>
            <a:r>
              <a:rPr lang="en-US" sz="3199">
                <a:solidFill>
                  <a:srgbClr val="2D4263"/>
                </a:solidFill>
                <a:latin typeface="Times Neue Roman"/>
              </a:rPr>
              <a:t>4</a:t>
            </a:r>
          </a:p>
        </p:txBody>
      </p:sp>
      <p:sp>
        <p:nvSpPr>
          <p:cNvPr id="10" name="TextBox 10"/>
          <p:cNvSpPr txBox="1"/>
          <p:nvPr/>
        </p:nvSpPr>
        <p:spPr>
          <a:xfrm>
            <a:off x="555716" y="8333895"/>
            <a:ext cx="17176568" cy="1590475"/>
          </a:xfrm>
          <a:prstGeom prst="rect">
            <a:avLst/>
          </a:prstGeom>
        </p:spPr>
        <p:txBody>
          <a:bodyPr lIns="0" tIns="0" rIns="0" bIns="0" rtlCol="0" anchor="t">
            <a:spAutoFit/>
          </a:bodyPr>
          <a:lstStyle/>
          <a:p>
            <a:pPr algn="just">
              <a:lnSpc>
                <a:spcPts val="4200"/>
              </a:lnSpc>
            </a:pPr>
            <a:r>
              <a:rPr lang="en-US" sz="3000">
                <a:solidFill>
                  <a:srgbClr val="000000"/>
                </a:solidFill>
                <a:latin typeface="Times Neue Roman"/>
              </a:rPr>
              <a:t>Flex sensors are connected to the analog pins A0 to A4 of an Arduino Microcontroller. This data is taken as input by the controller and can be used further for mathematical calculations for finding various bending angles. </a:t>
            </a:r>
          </a:p>
          <a:p>
            <a:pPr algn="just">
              <a:lnSpc>
                <a:spcPts val="4200"/>
              </a:lnSpc>
            </a:pPr>
            <a:endParaRPr lang="en-US" sz="3000">
              <a:solidFill>
                <a:srgbClr val="000000"/>
              </a:solidFill>
              <a:latin typeface="Times Neue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l="18382" t="3835" r="17097"/>
          <a:stretch>
            <a:fillRect/>
          </a:stretch>
        </p:blipFill>
        <p:spPr>
          <a:xfrm>
            <a:off x="154759" y="2260327"/>
            <a:ext cx="10491594" cy="5766346"/>
          </a:xfrm>
          <a:prstGeom prst="rect">
            <a:avLst/>
          </a:prstGeom>
        </p:spPr>
      </p:pic>
      <p:pic>
        <p:nvPicPr>
          <p:cNvPr id="7" name="Picture 7"/>
          <p:cNvPicPr>
            <a:picLocks noChangeAspect="1"/>
          </p:cNvPicPr>
          <p:nvPr/>
        </p:nvPicPr>
        <p:blipFill>
          <a:blip r:embed="rId3"/>
          <a:srcRect t="1302" r="4246" b="529"/>
          <a:stretch>
            <a:fillRect/>
          </a:stretch>
        </p:blipFill>
        <p:spPr>
          <a:xfrm>
            <a:off x="10793847" y="1191812"/>
            <a:ext cx="7024707" cy="7903377"/>
          </a:xfrm>
          <a:prstGeom prst="rect">
            <a:avLst/>
          </a:prstGeom>
        </p:spPr>
      </p:pic>
      <p:sp>
        <p:nvSpPr>
          <p:cNvPr id="8" name="TextBox 8"/>
          <p:cNvSpPr txBox="1"/>
          <p:nvPr/>
        </p:nvSpPr>
        <p:spPr>
          <a:xfrm>
            <a:off x="1028700" y="233385"/>
            <a:ext cx="10592755" cy="466725"/>
          </a:xfrm>
          <a:prstGeom prst="rect">
            <a:avLst/>
          </a:prstGeom>
        </p:spPr>
        <p:txBody>
          <a:bodyPr lIns="0" tIns="0" rIns="0" bIns="0" rtlCol="0" anchor="t">
            <a:spAutoFit/>
          </a:bodyPr>
          <a:lstStyle/>
          <a:p>
            <a:pPr>
              <a:lnSpc>
                <a:spcPts val="3600"/>
              </a:lnSpc>
            </a:pPr>
            <a:r>
              <a:rPr lang="en-US" sz="3000" spc="93">
                <a:solidFill>
                  <a:srgbClr val="2D4263"/>
                </a:solidFill>
                <a:latin typeface="Times Neue Roman"/>
              </a:rPr>
              <a:t>Hardware Flex Sensor Simulation</a:t>
            </a:r>
          </a:p>
        </p:txBody>
      </p:sp>
      <p:sp>
        <p:nvSpPr>
          <p:cNvPr id="9" name="TextBox 9"/>
          <p:cNvSpPr txBox="1"/>
          <p:nvPr/>
        </p:nvSpPr>
        <p:spPr>
          <a:xfrm>
            <a:off x="154759" y="242910"/>
            <a:ext cx="538253" cy="361950"/>
          </a:xfrm>
          <a:prstGeom prst="rect">
            <a:avLst/>
          </a:prstGeom>
        </p:spPr>
        <p:txBody>
          <a:bodyPr lIns="0" tIns="0" rIns="0" bIns="0" rtlCol="0" anchor="t">
            <a:spAutoFit/>
          </a:bodyPr>
          <a:lstStyle/>
          <a:p>
            <a:pPr algn="ctr">
              <a:lnSpc>
                <a:spcPts val="2879"/>
              </a:lnSpc>
            </a:pPr>
            <a:r>
              <a:rPr lang="en-US" sz="2400" spc="74">
                <a:solidFill>
                  <a:srgbClr val="EEEEEE"/>
                </a:solidFill>
                <a:latin typeface="Times Neue Roman"/>
              </a:rPr>
              <a:t>III</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Times Neue Roman"/>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1845129" y="847771"/>
            <a:ext cx="5309567" cy="9439229"/>
          </a:xfrm>
          <a:prstGeom prst="rect">
            <a:avLst/>
          </a:prstGeom>
        </p:spPr>
      </p:pic>
      <p:sp>
        <p:nvSpPr>
          <p:cNvPr id="7" name="TextBox 7"/>
          <p:cNvSpPr txBox="1"/>
          <p:nvPr/>
        </p:nvSpPr>
        <p:spPr>
          <a:xfrm>
            <a:off x="1028700" y="242910"/>
            <a:ext cx="10592755" cy="447675"/>
          </a:xfrm>
          <a:prstGeom prst="rect">
            <a:avLst/>
          </a:prstGeom>
        </p:spPr>
        <p:txBody>
          <a:bodyPr lIns="0" tIns="0" rIns="0" bIns="0" rtlCol="0" anchor="t">
            <a:spAutoFit/>
          </a:bodyPr>
          <a:lstStyle/>
          <a:p>
            <a:pPr>
              <a:lnSpc>
                <a:spcPts val="3599"/>
              </a:lnSpc>
            </a:pPr>
            <a:r>
              <a:rPr lang="en-US" sz="2999" spc="92">
                <a:solidFill>
                  <a:srgbClr val="2D4263"/>
                </a:solidFill>
                <a:latin typeface="Times Neue Roman"/>
              </a:rPr>
              <a:t>Hardware Module</a:t>
            </a:r>
          </a:p>
        </p:txBody>
      </p:sp>
      <p:sp>
        <p:nvSpPr>
          <p:cNvPr id="8" name="TextBox 8"/>
          <p:cNvSpPr txBox="1"/>
          <p:nvPr/>
        </p:nvSpPr>
        <p:spPr>
          <a:xfrm>
            <a:off x="154759" y="242910"/>
            <a:ext cx="538253" cy="447675"/>
          </a:xfrm>
          <a:prstGeom prst="rect">
            <a:avLst/>
          </a:prstGeom>
        </p:spPr>
        <p:txBody>
          <a:bodyPr lIns="0" tIns="0" rIns="0" bIns="0" rtlCol="0" anchor="t">
            <a:spAutoFit/>
          </a:bodyPr>
          <a:lstStyle/>
          <a:p>
            <a:pPr algn="ctr">
              <a:lnSpc>
                <a:spcPts val="3599"/>
              </a:lnSpc>
            </a:pPr>
            <a:r>
              <a:rPr lang="en-US" sz="2999" spc="92">
                <a:solidFill>
                  <a:srgbClr val="EEEEEE"/>
                </a:solidFill>
                <a:latin typeface="Times Neue Roman"/>
              </a:rPr>
              <a:t>IV</a:t>
            </a:r>
          </a:p>
        </p:txBody>
      </p:sp>
      <p:sp>
        <p:nvSpPr>
          <p:cNvPr id="9" name="TextBox 9"/>
          <p:cNvSpPr txBox="1"/>
          <p:nvPr/>
        </p:nvSpPr>
        <p:spPr>
          <a:xfrm>
            <a:off x="16918147" y="9115425"/>
            <a:ext cx="682307" cy="683896"/>
          </a:xfrm>
          <a:prstGeom prst="rect">
            <a:avLst/>
          </a:prstGeom>
        </p:spPr>
        <p:txBody>
          <a:bodyPr lIns="0" tIns="0" rIns="0" bIns="0" rtlCol="0" anchor="t">
            <a:spAutoFit/>
          </a:bodyPr>
          <a:lstStyle/>
          <a:p>
            <a:pPr algn="r">
              <a:lnSpc>
                <a:spcPts val="5759"/>
              </a:lnSpc>
            </a:pPr>
            <a:r>
              <a:rPr lang="en-US" sz="3599">
                <a:solidFill>
                  <a:srgbClr val="2D4263"/>
                </a:solidFill>
                <a:latin typeface="Times Neue Roman"/>
              </a:rPr>
              <a:t>6</a:t>
            </a:r>
          </a:p>
        </p:txBody>
      </p:sp>
      <p:sp>
        <p:nvSpPr>
          <p:cNvPr id="10" name="TextBox 10"/>
          <p:cNvSpPr txBox="1"/>
          <p:nvPr/>
        </p:nvSpPr>
        <p:spPr>
          <a:xfrm>
            <a:off x="8122103" y="1603979"/>
            <a:ext cx="8796044" cy="7642997"/>
          </a:xfrm>
          <a:prstGeom prst="rect">
            <a:avLst/>
          </a:prstGeom>
        </p:spPr>
        <p:txBody>
          <a:bodyPr lIns="0" tIns="0" rIns="0" bIns="0" rtlCol="0" anchor="t">
            <a:spAutoFit/>
          </a:bodyPr>
          <a:lstStyle/>
          <a:p>
            <a:pPr marL="776073" lvl="1" indent="-388036" algn="just">
              <a:lnSpc>
                <a:spcPts val="5032"/>
              </a:lnSpc>
              <a:buFont typeface="Arial"/>
              <a:buChar char="•"/>
            </a:pPr>
            <a:r>
              <a:rPr lang="en-US" sz="3594">
                <a:solidFill>
                  <a:srgbClr val="000000"/>
                </a:solidFill>
                <a:latin typeface="Times Neue Roman"/>
              </a:rPr>
              <a:t>In the given figure, we have tested all the five sensors and monitored their real time values on the serial monitor of Arduino IDE. </a:t>
            </a:r>
          </a:p>
          <a:p>
            <a:pPr algn="just">
              <a:lnSpc>
                <a:spcPts val="5032"/>
              </a:lnSpc>
            </a:pPr>
            <a:endParaRPr lang="en-US" sz="3594">
              <a:solidFill>
                <a:srgbClr val="000000"/>
              </a:solidFill>
              <a:latin typeface="Times Neue Roman"/>
            </a:endParaRPr>
          </a:p>
          <a:p>
            <a:pPr algn="just">
              <a:lnSpc>
                <a:spcPts val="5032"/>
              </a:lnSpc>
            </a:pPr>
            <a:endParaRPr lang="en-US" sz="3594">
              <a:solidFill>
                <a:srgbClr val="000000"/>
              </a:solidFill>
              <a:latin typeface="Times Neue Roman"/>
            </a:endParaRPr>
          </a:p>
          <a:p>
            <a:pPr marL="776073" lvl="1" indent="-388036" algn="just">
              <a:lnSpc>
                <a:spcPts val="5032"/>
              </a:lnSpc>
              <a:buFont typeface="Arial"/>
              <a:buChar char="•"/>
            </a:pPr>
            <a:r>
              <a:rPr lang="en-US" sz="3594">
                <a:solidFill>
                  <a:srgbClr val="000000"/>
                </a:solidFill>
                <a:latin typeface="Times Neue Roman"/>
              </a:rPr>
              <a:t>The value of resistance of flex sensor changes with the change of bend angle has been evaluated, and then printed on the serial monitor. </a:t>
            </a:r>
          </a:p>
          <a:p>
            <a:pPr algn="just">
              <a:lnSpc>
                <a:spcPts val="5032"/>
              </a:lnSpc>
            </a:pPr>
            <a:endParaRPr lang="en-US" sz="3594">
              <a:solidFill>
                <a:srgbClr val="000000"/>
              </a:solidFill>
              <a:latin typeface="Times Neue Roman"/>
            </a:endParaRPr>
          </a:p>
          <a:p>
            <a:pPr algn="just">
              <a:lnSpc>
                <a:spcPts val="5032"/>
              </a:lnSpc>
            </a:pPr>
            <a:endParaRPr lang="en-US" sz="3594">
              <a:solidFill>
                <a:srgbClr val="000000"/>
              </a:solidFill>
              <a:latin typeface="Times Neue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pic>
        <p:nvPicPr>
          <p:cNvPr id="6" name="Picture 6"/>
          <p:cNvPicPr>
            <a:picLocks noChangeAspect="1"/>
          </p:cNvPicPr>
          <p:nvPr/>
        </p:nvPicPr>
        <p:blipFill>
          <a:blip r:embed="rId2"/>
          <a:srcRect/>
          <a:stretch>
            <a:fillRect/>
          </a:stretch>
        </p:blipFill>
        <p:spPr>
          <a:xfrm>
            <a:off x="32490" y="2450226"/>
            <a:ext cx="9919774" cy="5989594"/>
          </a:xfrm>
          <a:prstGeom prst="rect">
            <a:avLst/>
          </a:prstGeom>
        </p:spPr>
      </p:pic>
      <p:sp>
        <p:nvSpPr>
          <p:cNvPr id="7" name="TextBox 7"/>
          <p:cNvSpPr txBox="1"/>
          <p:nvPr/>
        </p:nvSpPr>
        <p:spPr>
          <a:xfrm>
            <a:off x="154759" y="242910"/>
            <a:ext cx="538253" cy="447675"/>
          </a:xfrm>
          <a:prstGeom prst="rect">
            <a:avLst/>
          </a:prstGeom>
        </p:spPr>
        <p:txBody>
          <a:bodyPr lIns="0" tIns="0" rIns="0" bIns="0" rtlCol="0" anchor="t">
            <a:spAutoFit/>
          </a:bodyPr>
          <a:lstStyle/>
          <a:p>
            <a:pPr algn="ctr">
              <a:lnSpc>
                <a:spcPts val="3599"/>
              </a:lnSpc>
            </a:pPr>
            <a:r>
              <a:rPr lang="en-US" sz="2999" spc="92">
                <a:solidFill>
                  <a:srgbClr val="EEEEEE"/>
                </a:solidFill>
                <a:latin typeface="Times Neue Roman"/>
              </a:rPr>
              <a:t>V</a:t>
            </a:r>
          </a:p>
        </p:txBody>
      </p:sp>
      <p:sp>
        <p:nvSpPr>
          <p:cNvPr id="8" name="TextBox 8"/>
          <p:cNvSpPr txBox="1"/>
          <p:nvPr/>
        </p:nvSpPr>
        <p:spPr>
          <a:xfrm>
            <a:off x="1028700" y="242910"/>
            <a:ext cx="10592755" cy="447675"/>
          </a:xfrm>
          <a:prstGeom prst="rect">
            <a:avLst/>
          </a:prstGeom>
        </p:spPr>
        <p:txBody>
          <a:bodyPr lIns="0" tIns="0" rIns="0" bIns="0" rtlCol="0" anchor="t">
            <a:spAutoFit/>
          </a:bodyPr>
          <a:lstStyle/>
          <a:p>
            <a:pPr>
              <a:lnSpc>
                <a:spcPts val="3599"/>
              </a:lnSpc>
            </a:pPr>
            <a:r>
              <a:rPr lang="en-US" sz="2999" spc="92">
                <a:solidFill>
                  <a:srgbClr val="2D4263"/>
                </a:solidFill>
                <a:latin typeface="Times Neue Roman"/>
              </a:rPr>
              <a:t>Software Simulation</a:t>
            </a:r>
          </a:p>
        </p:txBody>
      </p:sp>
      <p:sp>
        <p:nvSpPr>
          <p:cNvPr id="9" name="TextBox 9"/>
          <p:cNvSpPr txBox="1"/>
          <p:nvPr/>
        </p:nvSpPr>
        <p:spPr>
          <a:xfrm>
            <a:off x="10213803" y="2483116"/>
            <a:ext cx="7307036" cy="585714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Times Neue Roman"/>
              </a:rPr>
              <a:t>The flow of logic is set by the program by examining into input the image that needs analysis. </a:t>
            </a:r>
          </a:p>
          <a:p>
            <a:pPr algn="just">
              <a:lnSpc>
                <a:spcPts val="4200"/>
              </a:lnSpc>
            </a:pPr>
            <a:endParaRPr lang="en-US" sz="3000">
              <a:solidFill>
                <a:srgbClr val="000000"/>
              </a:solidFill>
              <a:latin typeface="Times Neue Roman"/>
            </a:endParaRPr>
          </a:p>
          <a:p>
            <a:pPr marL="647700" lvl="1" indent="-323850" algn="just">
              <a:lnSpc>
                <a:spcPts val="4200"/>
              </a:lnSpc>
              <a:buFont typeface="Arial"/>
              <a:buChar char="•"/>
            </a:pPr>
            <a:r>
              <a:rPr lang="en-US" sz="3000">
                <a:solidFill>
                  <a:srgbClr val="000000"/>
                </a:solidFill>
                <a:latin typeface="Times Neue Roman"/>
              </a:rPr>
              <a:t>The result achieved represents an array of emotions with a value mentioned against each, basically a confusion matrix in the proposed case with 7 classified emotions where the code individually takes images as input and details out various emotions and their separate classification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33385"/>
            <a:ext cx="10592755" cy="466725"/>
          </a:xfrm>
          <a:prstGeom prst="rect">
            <a:avLst/>
          </a:prstGeom>
        </p:spPr>
        <p:txBody>
          <a:bodyPr lIns="0" tIns="0" rIns="0" bIns="0" rtlCol="0" anchor="t">
            <a:spAutoFit/>
          </a:bodyPr>
          <a:lstStyle/>
          <a:p>
            <a:pPr>
              <a:lnSpc>
                <a:spcPts val="3600"/>
              </a:lnSpc>
            </a:pPr>
            <a:r>
              <a:rPr lang="en-US" sz="3000" spc="93">
                <a:solidFill>
                  <a:srgbClr val="2D4263"/>
                </a:solidFill>
                <a:latin typeface="Times Neue Roman"/>
              </a:rPr>
              <a:t>Train Data</a:t>
            </a:r>
          </a:p>
        </p:txBody>
      </p:sp>
      <p:sp>
        <p:nvSpPr>
          <p:cNvPr id="7" name="TextBox 7"/>
          <p:cNvSpPr txBox="1"/>
          <p:nvPr/>
        </p:nvSpPr>
        <p:spPr>
          <a:xfrm>
            <a:off x="0" y="233385"/>
            <a:ext cx="847771" cy="466725"/>
          </a:xfrm>
          <a:prstGeom prst="rect">
            <a:avLst/>
          </a:prstGeom>
        </p:spPr>
        <p:txBody>
          <a:bodyPr lIns="0" tIns="0" rIns="0" bIns="0" rtlCol="0" anchor="t">
            <a:spAutoFit/>
          </a:bodyPr>
          <a:lstStyle/>
          <a:p>
            <a:pPr algn="ctr">
              <a:lnSpc>
                <a:spcPts val="3600"/>
              </a:lnSpc>
            </a:pPr>
            <a:r>
              <a:rPr lang="en-US" sz="3000" spc="93">
                <a:solidFill>
                  <a:srgbClr val="EEEEEE"/>
                </a:solidFill>
                <a:latin typeface="Times Neue Roman"/>
              </a:rPr>
              <a:t>VI</a:t>
            </a:r>
          </a:p>
        </p:txBody>
      </p:sp>
      <p:grpSp>
        <p:nvGrpSpPr>
          <p:cNvPr id="8" name="Group 8"/>
          <p:cNvGrpSpPr/>
          <p:nvPr/>
        </p:nvGrpSpPr>
        <p:grpSpPr>
          <a:xfrm>
            <a:off x="165653" y="2584905"/>
            <a:ext cx="17956695" cy="5117190"/>
            <a:chOff x="0" y="0"/>
            <a:chExt cx="23942260" cy="6822920"/>
          </a:xfrm>
        </p:grpSpPr>
        <p:pic>
          <p:nvPicPr>
            <p:cNvPr id="9" name="Picture 9"/>
            <p:cNvPicPr>
              <a:picLocks noChangeAspect="1"/>
            </p:cNvPicPr>
            <p:nvPr/>
          </p:nvPicPr>
          <p:blipFill>
            <a:blip r:embed="rId2"/>
            <a:srcRect l="53118" t="14790" r="11839" b="36976"/>
            <a:stretch>
              <a:fillRect/>
            </a:stretch>
          </p:blipFill>
          <p:spPr>
            <a:xfrm>
              <a:off x="7510318" y="0"/>
              <a:ext cx="8401615" cy="6504897"/>
            </a:xfrm>
            <a:prstGeom prst="rect">
              <a:avLst/>
            </a:prstGeom>
          </p:spPr>
        </p:pic>
        <p:pic>
          <p:nvPicPr>
            <p:cNvPr id="10" name="Picture 10"/>
            <p:cNvPicPr>
              <a:picLocks noChangeAspect="1"/>
            </p:cNvPicPr>
            <p:nvPr/>
          </p:nvPicPr>
          <p:blipFill>
            <a:blip r:embed="rId3"/>
            <a:srcRect l="47494" t="39948" r="25989" b="18351"/>
            <a:stretch>
              <a:fillRect/>
            </a:stretch>
          </p:blipFill>
          <p:spPr>
            <a:xfrm>
              <a:off x="16229393" y="0"/>
              <a:ext cx="7712866" cy="6822920"/>
            </a:xfrm>
            <a:prstGeom prst="rect">
              <a:avLst/>
            </a:prstGeom>
          </p:spPr>
        </p:pic>
        <p:pic>
          <p:nvPicPr>
            <p:cNvPr id="11" name="Picture 11"/>
            <p:cNvPicPr>
              <a:picLocks noChangeAspect="1"/>
            </p:cNvPicPr>
            <p:nvPr/>
          </p:nvPicPr>
          <p:blipFill>
            <a:blip r:embed="rId4"/>
            <a:srcRect l="56556" t="15370" r="14836" b="36270"/>
            <a:stretch>
              <a:fillRect/>
            </a:stretch>
          </p:blipFill>
          <p:spPr>
            <a:xfrm>
              <a:off x="0" y="5501"/>
              <a:ext cx="7169373" cy="681742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847771"/>
            <a:chOff x="0" y="0"/>
            <a:chExt cx="6186311" cy="286777"/>
          </a:xfrm>
        </p:grpSpPr>
        <p:sp>
          <p:nvSpPr>
            <p:cNvPr id="3" name="Freeform 3"/>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sp>
      </p:grpSp>
      <p:grpSp>
        <p:nvGrpSpPr>
          <p:cNvPr id="4" name="Group 4"/>
          <p:cNvGrpSpPr/>
          <p:nvPr/>
        </p:nvGrpSpPr>
        <p:grpSpPr>
          <a:xfrm>
            <a:off x="0" y="0"/>
            <a:ext cx="847771" cy="847771"/>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sp>
      </p:grpSp>
      <p:sp>
        <p:nvSpPr>
          <p:cNvPr id="6" name="TextBox 6"/>
          <p:cNvSpPr txBox="1"/>
          <p:nvPr/>
        </p:nvSpPr>
        <p:spPr>
          <a:xfrm>
            <a:off x="1123950" y="233385"/>
            <a:ext cx="10592755" cy="466725"/>
          </a:xfrm>
          <a:prstGeom prst="rect">
            <a:avLst/>
          </a:prstGeom>
        </p:spPr>
        <p:txBody>
          <a:bodyPr lIns="0" tIns="0" rIns="0" bIns="0" rtlCol="0" anchor="t">
            <a:spAutoFit/>
          </a:bodyPr>
          <a:lstStyle/>
          <a:p>
            <a:pPr>
              <a:lnSpc>
                <a:spcPts val="3600"/>
              </a:lnSpc>
            </a:pPr>
            <a:r>
              <a:rPr lang="en-US" sz="3000" spc="93">
                <a:solidFill>
                  <a:srgbClr val="2D4263"/>
                </a:solidFill>
                <a:latin typeface="Times Neue Roman"/>
              </a:rPr>
              <a:t>Test Data</a:t>
            </a:r>
          </a:p>
        </p:txBody>
      </p:sp>
      <p:sp>
        <p:nvSpPr>
          <p:cNvPr id="7" name="TextBox 7"/>
          <p:cNvSpPr txBox="1"/>
          <p:nvPr/>
        </p:nvSpPr>
        <p:spPr>
          <a:xfrm>
            <a:off x="154759" y="233385"/>
            <a:ext cx="693012" cy="466725"/>
          </a:xfrm>
          <a:prstGeom prst="rect">
            <a:avLst/>
          </a:prstGeom>
        </p:spPr>
        <p:txBody>
          <a:bodyPr lIns="0" tIns="0" rIns="0" bIns="0" rtlCol="0" anchor="t">
            <a:spAutoFit/>
          </a:bodyPr>
          <a:lstStyle/>
          <a:p>
            <a:pPr algn="ctr">
              <a:lnSpc>
                <a:spcPts val="3600"/>
              </a:lnSpc>
            </a:pPr>
            <a:r>
              <a:rPr lang="en-US" sz="3000" spc="93">
                <a:solidFill>
                  <a:srgbClr val="EEEEEE"/>
                </a:solidFill>
                <a:latin typeface="Times Neue Roman"/>
              </a:rPr>
              <a:t>VII</a:t>
            </a:r>
          </a:p>
        </p:txBody>
      </p:sp>
      <p:grpSp>
        <p:nvGrpSpPr>
          <p:cNvPr id="8" name="Group 8"/>
          <p:cNvGrpSpPr/>
          <p:nvPr/>
        </p:nvGrpSpPr>
        <p:grpSpPr>
          <a:xfrm>
            <a:off x="229326" y="2758029"/>
            <a:ext cx="17829348" cy="5099704"/>
            <a:chOff x="0" y="0"/>
            <a:chExt cx="23772464" cy="6799605"/>
          </a:xfrm>
        </p:grpSpPr>
        <p:pic>
          <p:nvPicPr>
            <p:cNvPr id="9" name="Picture 9"/>
            <p:cNvPicPr>
              <a:picLocks noChangeAspect="1"/>
            </p:cNvPicPr>
            <p:nvPr/>
          </p:nvPicPr>
          <p:blipFill>
            <a:blip r:embed="rId2"/>
            <a:srcRect l="52958" t="15075" r="11839" b="36123"/>
            <a:stretch>
              <a:fillRect/>
            </a:stretch>
          </p:blipFill>
          <p:spPr>
            <a:xfrm>
              <a:off x="7382803" y="93392"/>
              <a:ext cx="8479989" cy="6612822"/>
            </a:xfrm>
            <a:prstGeom prst="rect">
              <a:avLst/>
            </a:prstGeom>
          </p:spPr>
        </p:pic>
        <p:pic>
          <p:nvPicPr>
            <p:cNvPr id="10" name="Picture 10"/>
            <p:cNvPicPr>
              <a:picLocks noChangeAspect="1"/>
            </p:cNvPicPr>
            <p:nvPr/>
          </p:nvPicPr>
          <p:blipFill>
            <a:blip r:embed="rId3"/>
            <a:srcRect l="46111" t="48164" r="26469" b="7916"/>
            <a:stretch>
              <a:fillRect/>
            </a:stretch>
          </p:blipFill>
          <p:spPr>
            <a:xfrm>
              <a:off x="16225649" y="0"/>
              <a:ext cx="7546815" cy="6799605"/>
            </a:xfrm>
            <a:prstGeom prst="rect">
              <a:avLst/>
            </a:prstGeom>
          </p:spPr>
        </p:pic>
        <p:pic>
          <p:nvPicPr>
            <p:cNvPr id="11" name="Picture 11"/>
            <p:cNvPicPr>
              <a:picLocks noChangeAspect="1"/>
            </p:cNvPicPr>
            <p:nvPr/>
          </p:nvPicPr>
          <p:blipFill>
            <a:blip r:embed="rId4"/>
            <a:srcRect l="55838" t="15644" r="15014" b="36123"/>
            <a:stretch>
              <a:fillRect/>
            </a:stretch>
          </p:blipFill>
          <p:spPr>
            <a:xfrm>
              <a:off x="0" y="0"/>
              <a:ext cx="7104350" cy="6612822"/>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Times Neue Roman</vt:lpstr>
      <vt:lpstr>Arial</vt:lpstr>
      <vt:lpstr>Times Neue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23rd May 2022, Friday</dc:title>
  <cp:lastModifiedBy>Saurabh Kumar Sah</cp:lastModifiedBy>
  <cp:revision>2</cp:revision>
  <dcterms:created xsi:type="dcterms:W3CDTF">2006-08-16T00:00:00Z</dcterms:created>
  <dcterms:modified xsi:type="dcterms:W3CDTF">2022-05-22T11:56:34Z</dcterms:modified>
  <dc:identifier>DAE55oEAGfo</dc:identifier>
</cp:coreProperties>
</file>